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21"/>
  </p:notesMasterIdLst>
  <p:sldIdLst>
    <p:sldId id="256" r:id="rId3"/>
    <p:sldId id="257" r:id="rId4"/>
    <p:sldId id="258" r:id="rId5"/>
    <p:sldId id="259" r:id="rId6"/>
    <p:sldId id="289" r:id="rId7"/>
    <p:sldId id="290" r:id="rId8"/>
    <p:sldId id="260" r:id="rId9"/>
    <p:sldId id="261" r:id="rId10"/>
    <p:sldId id="294" r:id="rId11"/>
    <p:sldId id="295" r:id="rId12"/>
    <p:sldId id="262" r:id="rId13"/>
    <p:sldId id="292" r:id="rId14"/>
    <p:sldId id="293" r:id="rId15"/>
    <p:sldId id="263" r:id="rId16"/>
    <p:sldId id="268" r:id="rId17"/>
    <p:sldId id="273" r:id="rId18"/>
    <p:sldId id="291" r:id="rId19"/>
    <p:sldId id="286"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Montserrat Light" panose="00000400000000000000" pitchFamily="2" charset="0"/>
      <p:regular r:id="rId26"/>
      <p:bold r:id="rId27"/>
      <p:italic r:id="rId28"/>
      <p:boldItalic r:id="rId29"/>
    </p:embeddedFont>
    <p:embeddedFont>
      <p:font typeface="Roboto Mono" panose="020B0604020202020204" charset="0"/>
      <p:regular r:id="rId30"/>
      <p:bold r:id="rId31"/>
      <p:italic r:id="rId32"/>
      <p:boldItalic r:id="rId33"/>
    </p:embeddedFont>
    <p:embeddedFont>
      <p:font typeface="Roboto Mono Light" panose="020B0604020202020204" charset="0"/>
      <p:regular r:id="rId34"/>
      <p:bold r:id="rId35"/>
      <p:italic r:id="rId36"/>
      <p:boldItalic r:id="rId37"/>
    </p:embeddedFont>
    <p:embeddedFont>
      <p:font typeface="Roboto Mono Medium" panose="020B0604020202020204" charset="0"/>
      <p:regular r:id="rId38"/>
      <p:bold r:id="rId39"/>
      <p:italic r:id="rId40"/>
      <p:boldItalic r:id="rId41"/>
    </p:embeddedFont>
    <p:embeddedFont>
      <p:font typeface="Sora" panose="020B0604020202020204" charset="0"/>
      <p:regular r:id="rId42"/>
      <p:bold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64" roundtripDataSignature="AMtx7mjxhOICIoDviFNG13H5ziLP7lzJp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5.fntdata"/><Relationship Id="rId39" Type="http://schemas.openxmlformats.org/officeDocument/2006/relationships/font" Target="fonts/font18.fntdata"/><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font" Target="fonts/font21.fntdata"/><Relationship Id="rId68"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66"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0.fntdata"/><Relationship Id="rId65"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font" Target="fonts/font22.fntdata"/><Relationship Id="rId64" Type="http://customschemas.google.com/relationships/presentationmetadata" Target="meta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67"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font" Target="fonts/font20.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3" name="Google Shape;18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4" name="Google Shape;18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496552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142ad2f6649_0_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5" name="Google Shape;225;g142ad2f6649_0_4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26" name="Google Shape;226;g142ad2f6649_0_4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42ad2f6649_0_8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1" name="Google Shape;231;g142ad2f6649_0_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42ad2f6649_0_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1" name="Google Shape;261;g142ad2f6649_0_4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62" name="Google Shape;262;g142ad2f6649_0_4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42ad2f6649_0_10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1" name="Google Shape;291;g142ad2f6649_0_1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42ad2f6649_0_10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1" name="Google Shape;291;g142ad2f6649_0_10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345249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42ad2f6649_0_1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9" name="Google Shape;369;g142ad2f6649_0_14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370" name="Google Shape;370;g142ad2f6649_0_14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18</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5" name="Google Shape;19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02" name="Google Shape;20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1" name="Google Shape;20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02" name="Google Shape;202;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extLst>
      <p:ext uri="{BB962C8B-B14F-4D97-AF65-F5344CB8AC3E}">
        <p14:creationId xmlns:p14="http://schemas.microsoft.com/office/powerpoint/2010/main" val="1635188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7" name="Google Shape;2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6717764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ad2f6649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42ad2f6649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42ad2f6649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42ad2f6649_0_7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g142ad2f6649_0_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42ad2f6649_0_7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3" name="Google Shape;213;g142ad2f6649_0_7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Transisi antar outline</a:t>
            </a:r>
            <a:endParaRPr/>
          </a:p>
        </p:txBody>
      </p:sp>
      <p:sp>
        <p:nvSpPr>
          <p:cNvPr id="214" name="Google Shape;214;g142ad2f6649_0_7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9</a:t>
            </a:fld>
            <a:endParaRPr/>
          </a:p>
        </p:txBody>
      </p:sp>
    </p:spTree>
    <p:extLst>
      <p:ext uri="{BB962C8B-B14F-4D97-AF65-F5344CB8AC3E}">
        <p14:creationId xmlns:p14="http://schemas.microsoft.com/office/powerpoint/2010/main" val="986829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70"/>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70"/>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9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9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9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9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9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9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9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9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9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9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7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1" name="Google Shape;101;p73"/>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02" name="Google Shape;102;p73"/>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03" name="Google Shape;103;p73"/>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04" name="Google Shape;104;p73"/>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05" name="Google Shape;105;p73"/>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06" name="Google Shape;106;p73"/>
          <p:cNvCxnSpPr/>
          <p:nvPr/>
        </p:nvCxnSpPr>
        <p:spPr>
          <a:xfrm>
            <a:off x="504885" y="1224951"/>
            <a:ext cx="3640347"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107"/>
        <p:cNvGrpSpPr/>
        <p:nvPr/>
      </p:nvGrpSpPr>
      <p:grpSpPr>
        <a:xfrm>
          <a:off x="0" y="0"/>
          <a:ext cx="0" cy="0"/>
          <a:chOff x="0" y="0"/>
          <a:chExt cx="0" cy="0"/>
        </a:xfrm>
      </p:grpSpPr>
      <p:sp>
        <p:nvSpPr>
          <p:cNvPr id="108" name="Google Shape;108;p74"/>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103864"/>
              </a:buClr>
              <a:buSzPts val="4400"/>
              <a:buFont typeface="Sora"/>
              <a:buNone/>
              <a:defRPr sz="44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109" name="Google Shape;109;p74"/>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10" name="Google Shape;110;p74"/>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11" name="Google Shape;111;p74"/>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pic>
        <p:nvPicPr>
          <p:cNvPr id="112" name="Google Shape;112;p74"/>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13" name="Google Shape;113;p74"/>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cxnSp>
        <p:nvCxnSpPr>
          <p:cNvPr id="114" name="Google Shape;114;p74"/>
          <p:cNvCxnSpPr/>
          <p:nvPr/>
        </p:nvCxnSpPr>
        <p:spPr>
          <a:xfrm>
            <a:off x="3969975" y="3588007"/>
            <a:ext cx="4252050" cy="0"/>
          </a:xfrm>
          <a:prstGeom prst="straightConnector1">
            <a:avLst/>
          </a:prstGeom>
          <a:noFill/>
          <a:ln w="28575" cap="flat" cmpd="sng">
            <a:solidFill>
              <a:srgbClr val="F3C145"/>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5"/>
        <p:cNvGrpSpPr/>
        <p:nvPr/>
      </p:nvGrpSpPr>
      <p:grpSpPr>
        <a:xfrm>
          <a:off x="0" y="0"/>
          <a:ext cx="0" cy="0"/>
          <a:chOff x="0" y="0"/>
          <a:chExt cx="0" cy="0"/>
        </a:xfrm>
      </p:grpSpPr>
      <p:sp>
        <p:nvSpPr>
          <p:cNvPr id="116" name="Google Shape;116;p75"/>
          <p:cNvSpPr txBox="1"/>
          <p:nvPr/>
        </p:nvSpPr>
        <p:spPr>
          <a:xfrm>
            <a:off x="2499208" y="6356350"/>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endParaRPr sz="1200" b="0" i="0" u="none" strike="noStrike" cap="none">
              <a:solidFill>
                <a:srgbClr val="888888"/>
              </a:solidFill>
              <a:latin typeface="Calibri"/>
              <a:ea typeface="Calibri"/>
              <a:cs typeface="Calibri"/>
              <a:sym typeface="Calibri"/>
            </a:endParaRPr>
          </a:p>
        </p:txBody>
      </p:sp>
      <p:cxnSp>
        <p:nvCxnSpPr>
          <p:cNvPr id="117" name="Google Shape;117;p75"/>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18" name="Google Shape;118;p75"/>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19" name="Google Shape;119;p75"/>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0" name="Google Shape;120;p75"/>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extLst>
    <p:ext uri="{DCECCB84-F9BA-43D5-87BE-67443E8EF086}">
      <p15:sldGuideLst xmlns:p15="http://schemas.microsoft.com/office/powerpoint/2012/main">
        <p15:guide id="1" pos="240">
          <p15:clr>
            <a:srgbClr val="FBAE40"/>
          </p15:clr>
        </p15:guide>
        <p15:guide id="2" pos="7440">
          <p15:clr>
            <a:srgbClr val="FBAE40"/>
          </p15:clr>
        </p15:guide>
        <p15:guide id="3" orient="horz" pos="192">
          <p15:clr>
            <a:srgbClr val="FBAE40"/>
          </p15:clr>
        </p15:guide>
        <p15:guide id="4" orient="horz" pos="4128">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1"/>
        <p:cNvGrpSpPr/>
        <p:nvPr/>
      </p:nvGrpSpPr>
      <p:grpSpPr>
        <a:xfrm>
          <a:off x="0" y="0"/>
          <a:ext cx="0" cy="0"/>
          <a:chOff x="0" y="0"/>
          <a:chExt cx="0" cy="0"/>
        </a:xfrm>
      </p:grpSpPr>
      <p:sp>
        <p:nvSpPr>
          <p:cNvPr id="122" name="Google Shape;122;p76"/>
          <p:cNvSpPr txBox="1">
            <a:spLocks noGrp="1"/>
          </p:cNvSpPr>
          <p:nvPr>
            <p:ph type="title"/>
          </p:nvPr>
        </p:nvSpPr>
        <p:spPr>
          <a:xfrm>
            <a:off x="388943" y="365125"/>
            <a:ext cx="11419126"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Sora"/>
              <a:buNone/>
              <a:defRPr sz="3200">
                <a:solidFill>
                  <a:srgbClr val="103864"/>
                </a:solidFill>
                <a:latin typeface="Sora"/>
                <a:ea typeface="Sora"/>
                <a:cs typeface="Sora"/>
                <a:sym typeface="Sor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76"/>
          <p:cNvSpPr txBox="1">
            <a:spLocks noGrp="1"/>
          </p:cNvSpPr>
          <p:nvPr>
            <p:ph type="body" idx="1"/>
          </p:nvPr>
        </p:nvSpPr>
        <p:spPr>
          <a:xfrm>
            <a:off x="388943" y="1825625"/>
            <a:ext cx="5854700"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p76"/>
          <p:cNvSpPr txBox="1">
            <a:spLocks noGrp="1"/>
          </p:cNvSpPr>
          <p:nvPr>
            <p:ph type="body" idx="2"/>
          </p:nvPr>
        </p:nvSpPr>
        <p:spPr>
          <a:xfrm>
            <a:off x="6172199" y="1825625"/>
            <a:ext cx="5630857" cy="435133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Sora"/>
                <a:ea typeface="Sora"/>
                <a:cs typeface="Sora"/>
                <a:sym typeface="Sora"/>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Sora"/>
                <a:ea typeface="Sora"/>
                <a:cs typeface="Sora"/>
                <a:sym typeface="Sora"/>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Sora"/>
                <a:ea typeface="Sora"/>
                <a:cs typeface="Sora"/>
                <a:sym typeface="Sora"/>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Sora"/>
                <a:ea typeface="Sora"/>
                <a:cs typeface="Sora"/>
                <a:sym typeface="Sora"/>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25" name="Google Shape;125;p76"/>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26" name="Google Shape;126;p76"/>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27" name="Google Shape;127;p76"/>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28" name="Google Shape;128;p76"/>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29" name="Google Shape;129;p76"/>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0"/>
        <p:cNvGrpSpPr/>
        <p:nvPr/>
      </p:nvGrpSpPr>
      <p:grpSpPr>
        <a:xfrm>
          <a:off x="0" y="0"/>
          <a:ext cx="0" cy="0"/>
          <a:chOff x="0" y="0"/>
          <a:chExt cx="0" cy="0"/>
        </a:xfrm>
      </p:grpSpPr>
      <p:sp>
        <p:nvSpPr>
          <p:cNvPr id="131" name="Google Shape;131;p77"/>
          <p:cNvSpPr txBox="1">
            <a:spLocks noGrp="1"/>
          </p:cNvSpPr>
          <p:nvPr>
            <p:ph type="title"/>
          </p:nvPr>
        </p:nvSpPr>
        <p:spPr>
          <a:xfrm>
            <a:off x="388943" y="365125"/>
            <a:ext cx="11391889"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77"/>
          <p:cNvSpPr txBox="1">
            <a:spLocks noGrp="1"/>
          </p:cNvSpPr>
          <p:nvPr>
            <p:ph type="body" idx="1"/>
          </p:nvPr>
        </p:nvSpPr>
        <p:spPr>
          <a:xfrm>
            <a:off x="388944"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3" name="Google Shape;133;p77"/>
          <p:cNvSpPr txBox="1">
            <a:spLocks noGrp="1"/>
          </p:cNvSpPr>
          <p:nvPr>
            <p:ph type="body" idx="2"/>
          </p:nvPr>
        </p:nvSpPr>
        <p:spPr>
          <a:xfrm>
            <a:off x="388944"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4" name="Google Shape;134;p77"/>
          <p:cNvSpPr txBox="1">
            <a:spLocks noGrp="1"/>
          </p:cNvSpPr>
          <p:nvPr>
            <p:ph type="body" idx="3"/>
          </p:nvPr>
        </p:nvSpPr>
        <p:spPr>
          <a:xfrm>
            <a:off x="6172200" y="1681163"/>
            <a:ext cx="560863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rgbClr val="103864"/>
              </a:buClr>
              <a:buSzPts val="2400"/>
              <a:buNone/>
              <a:defRPr sz="2400" b="1">
                <a:solidFill>
                  <a:srgbClr val="103864"/>
                </a:solidFill>
                <a:latin typeface="Roboto Mono Medium"/>
                <a:ea typeface="Roboto Mono Medium"/>
                <a:cs typeface="Roboto Mono Medium"/>
                <a:sym typeface="Roboto Mono Medium"/>
              </a:defRPr>
            </a:lvl1pPr>
            <a:lvl2pPr marL="914400" lvl="1" indent="-228600" algn="l">
              <a:lnSpc>
                <a:spcPct val="90000"/>
              </a:lnSpc>
              <a:spcBef>
                <a:spcPts val="500"/>
              </a:spcBef>
              <a:spcAft>
                <a:spcPts val="0"/>
              </a:spcAft>
              <a:buClr>
                <a:srgbClr val="103864"/>
              </a:buClr>
              <a:buSzPts val="2000"/>
              <a:buNone/>
              <a:defRPr sz="2000" b="1"/>
            </a:lvl2pPr>
            <a:lvl3pPr marL="1371600" lvl="2" indent="-228600" algn="l">
              <a:lnSpc>
                <a:spcPct val="90000"/>
              </a:lnSpc>
              <a:spcBef>
                <a:spcPts val="500"/>
              </a:spcBef>
              <a:spcAft>
                <a:spcPts val="0"/>
              </a:spcAft>
              <a:buClr>
                <a:srgbClr val="103864"/>
              </a:buClr>
              <a:buSzPts val="1800"/>
              <a:buNone/>
              <a:defRPr sz="1800" b="1"/>
            </a:lvl3pPr>
            <a:lvl4pPr marL="1828800" lvl="3" indent="-228600" algn="l">
              <a:lnSpc>
                <a:spcPct val="90000"/>
              </a:lnSpc>
              <a:spcBef>
                <a:spcPts val="500"/>
              </a:spcBef>
              <a:spcAft>
                <a:spcPts val="0"/>
              </a:spcAft>
              <a:buClr>
                <a:srgbClr val="103864"/>
              </a:buClr>
              <a:buSzPts val="1600"/>
              <a:buNone/>
              <a:defRPr sz="1600" b="1"/>
            </a:lvl4pPr>
            <a:lvl5pPr marL="2286000" lvl="4" indent="-228600" algn="l">
              <a:lnSpc>
                <a:spcPct val="90000"/>
              </a:lnSpc>
              <a:spcBef>
                <a:spcPts val="500"/>
              </a:spcBef>
              <a:spcAft>
                <a:spcPts val="0"/>
              </a:spcAft>
              <a:buClr>
                <a:srgbClr val="103864"/>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35" name="Google Shape;135;p77"/>
          <p:cNvSpPr txBox="1">
            <a:spLocks noGrp="1"/>
          </p:cNvSpPr>
          <p:nvPr>
            <p:ph type="body" idx="4"/>
          </p:nvPr>
        </p:nvSpPr>
        <p:spPr>
          <a:xfrm>
            <a:off x="6172200" y="2505075"/>
            <a:ext cx="5608632" cy="3684588"/>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36" name="Google Shape;136;p77"/>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37" name="Google Shape;137;p77"/>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38" name="Google Shape;138;p77"/>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39" name="Google Shape;139;p77"/>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0" name="Google Shape;140;p77"/>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1"/>
        <p:cNvGrpSpPr/>
        <p:nvPr/>
      </p:nvGrpSpPr>
      <p:grpSpPr>
        <a:xfrm>
          <a:off x="0" y="0"/>
          <a:ext cx="0" cy="0"/>
          <a:chOff x="0" y="0"/>
          <a:chExt cx="0" cy="0"/>
        </a:xfrm>
      </p:grpSpPr>
      <p:cxnSp>
        <p:nvCxnSpPr>
          <p:cNvPr id="142" name="Google Shape;142;p78"/>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43" name="Google Shape;143;p78"/>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44" name="Google Shape;144;p78"/>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45" name="Google Shape;145;p78"/>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46" name="Google Shape;146;p78"/>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7"/>
        <p:cNvGrpSpPr/>
        <p:nvPr/>
      </p:nvGrpSpPr>
      <p:grpSpPr>
        <a:xfrm>
          <a:off x="0" y="0"/>
          <a:ext cx="0" cy="0"/>
          <a:chOff x="0" y="0"/>
          <a:chExt cx="0" cy="0"/>
        </a:xfrm>
      </p:grpSpPr>
      <p:sp>
        <p:nvSpPr>
          <p:cNvPr id="148" name="Google Shape;148;p79"/>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2800"/>
              <a:buFont typeface="Roboto Mono Light"/>
              <a:buNone/>
              <a:defRPr sz="2800">
                <a:solidFill>
                  <a:srgbClr val="103864"/>
                </a:solidFill>
                <a:latin typeface="Roboto Mono Light"/>
                <a:ea typeface="Roboto Mono Light"/>
                <a:cs typeface="Roboto Mono Light"/>
                <a:sym typeface="Roboto Mono Light"/>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9" name="Google Shape;149;p79"/>
          <p:cNvSpPr txBox="1">
            <a:spLocks noGrp="1"/>
          </p:cNvSpPr>
          <p:nvPr>
            <p:ph type="body" idx="1"/>
          </p:nvPr>
        </p:nvSpPr>
        <p:spPr>
          <a:xfrm>
            <a:off x="5183188" y="987425"/>
            <a:ext cx="6619868" cy="4873625"/>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rgbClr val="103864"/>
              </a:buClr>
              <a:buSzPts val="2800"/>
              <a:buChar char="•"/>
              <a:defRPr sz="2800">
                <a:solidFill>
                  <a:srgbClr val="103864"/>
                </a:solidFill>
                <a:latin typeface="Roboto Mono"/>
                <a:ea typeface="Roboto Mono"/>
                <a:cs typeface="Roboto Mono"/>
                <a:sym typeface="Roboto Mono"/>
              </a:defRPr>
            </a:lvl1pPr>
            <a:lvl2pPr marL="914400" lvl="1" indent="-381000" algn="l">
              <a:lnSpc>
                <a:spcPct val="90000"/>
              </a:lnSpc>
              <a:spcBef>
                <a:spcPts val="500"/>
              </a:spcBef>
              <a:spcAft>
                <a:spcPts val="0"/>
              </a:spcAft>
              <a:buClr>
                <a:srgbClr val="103864"/>
              </a:buClr>
              <a:buSzPts val="2400"/>
              <a:buChar char="•"/>
              <a:defRPr sz="2400">
                <a:solidFill>
                  <a:srgbClr val="103864"/>
                </a:solidFill>
                <a:latin typeface="Roboto Mono"/>
                <a:ea typeface="Roboto Mono"/>
                <a:cs typeface="Roboto Mono"/>
                <a:sym typeface="Roboto Mono"/>
              </a:defRPr>
            </a:lvl2pPr>
            <a:lvl3pPr marL="1371600" lvl="2" indent="-355600" algn="l">
              <a:lnSpc>
                <a:spcPct val="90000"/>
              </a:lnSpc>
              <a:spcBef>
                <a:spcPts val="500"/>
              </a:spcBef>
              <a:spcAft>
                <a:spcPts val="0"/>
              </a:spcAft>
              <a:buClr>
                <a:srgbClr val="103864"/>
              </a:buClr>
              <a:buSzPts val="2000"/>
              <a:buChar char="•"/>
              <a:defRPr sz="2000">
                <a:solidFill>
                  <a:srgbClr val="103864"/>
                </a:solidFill>
                <a:latin typeface="Roboto Mono"/>
                <a:ea typeface="Roboto Mono"/>
                <a:cs typeface="Roboto Mono"/>
                <a:sym typeface="Roboto Mono"/>
              </a:defRPr>
            </a:lvl3pPr>
            <a:lvl4pPr marL="1828800" lvl="3"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4pPr>
            <a:lvl5pPr marL="2286000" lvl="4" indent="-342900" algn="l">
              <a:lnSpc>
                <a:spcPct val="90000"/>
              </a:lnSpc>
              <a:spcBef>
                <a:spcPts val="500"/>
              </a:spcBef>
              <a:spcAft>
                <a:spcPts val="0"/>
              </a:spcAft>
              <a:buClr>
                <a:srgbClr val="103864"/>
              </a:buClr>
              <a:buSzPts val="1800"/>
              <a:buChar char="•"/>
              <a:defRPr sz="1800">
                <a:solidFill>
                  <a:srgbClr val="103864"/>
                </a:solidFill>
                <a:latin typeface="Roboto Mono"/>
                <a:ea typeface="Roboto Mono"/>
                <a:cs typeface="Roboto Mono"/>
                <a:sym typeface="Roboto Mono"/>
              </a:defRPr>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50" name="Google Shape;150;p79"/>
          <p:cNvSpPr txBox="1">
            <a:spLocks noGrp="1"/>
          </p:cNvSpPr>
          <p:nvPr>
            <p:ph type="body" idx="2"/>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51" name="Google Shape;151;p79"/>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52" name="Google Shape;152;p79"/>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53" name="Google Shape;153;p79"/>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54" name="Google Shape;154;p79"/>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55" name="Google Shape;155;p79"/>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6"/>
        <p:cNvGrpSpPr/>
        <p:nvPr/>
      </p:nvGrpSpPr>
      <p:grpSpPr>
        <a:xfrm>
          <a:off x="0" y="0"/>
          <a:ext cx="0" cy="0"/>
          <a:chOff x="0" y="0"/>
          <a:chExt cx="0" cy="0"/>
        </a:xfrm>
      </p:grpSpPr>
      <p:sp>
        <p:nvSpPr>
          <p:cNvPr id="157" name="Google Shape;157;p80"/>
          <p:cNvSpPr txBox="1">
            <a:spLocks noGrp="1"/>
          </p:cNvSpPr>
          <p:nvPr>
            <p:ph type="title"/>
          </p:nvPr>
        </p:nvSpPr>
        <p:spPr>
          <a:xfrm>
            <a:off x="388944" y="457200"/>
            <a:ext cx="4383082"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8" name="Google Shape;158;p80"/>
          <p:cNvSpPr>
            <a:spLocks noGrp="1"/>
          </p:cNvSpPr>
          <p:nvPr>
            <p:ph type="pic" idx="2"/>
          </p:nvPr>
        </p:nvSpPr>
        <p:spPr>
          <a:xfrm>
            <a:off x="5183188" y="457201"/>
            <a:ext cx="6619868" cy="5403850"/>
          </a:xfrm>
          <a:prstGeom prst="rect">
            <a:avLst/>
          </a:prstGeom>
          <a:noFill/>
          <a:ln>
            <a:noFill/>
          </a:ln>
        </p:spPr>
      </p:sp>
      <p:sp>
        <p:nvSpPr>
          <p:cNvPr id="159" name="Google Shape;159;p80"/>
          <p:cNvSpPr txBox="1">
            <a:spLocks noGrp="1"/>
          </p:cNvSpPr>
          <p:nvPr>
            <p:ph type="body" idx="1"/>
          </p:nvPr>
        </p:nvSpPr>
        <p:spPr>
          <a:xfrm>
            <a:off x="388944" y="2057400"/>
            <a:ext cx="4383082"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103864"/>
              </a:buClr>
              <a:buSzPts val="1200"/>
              <a:buNone/>
              <a:defRPr sz="1200">
                <a:solidFill>
                  <a:srgbClr val="103864"/>
                </a:solidFill>
                <a:latin typeface="Roboto Mono"/>
                <a:ea typeface="Roboto Mono"/>
                <a:cs typeface="Roboto Mono"/>
                <a:sym typeface="Roboto Mono"/>
              </a:defRPr>
            </a:lvl1pPr>
            <a:lvl2pPr marL="914400" lvl="1" indent="-228600" algn="l">
              <a:lnSpc>
                <a:spcPct val="90000"/>
              </a:lnSpc>
              <a:spcBef>
                <a:spcPts val="500"/>
              </a:spcBef>
              <a:spcAft>
                <a:spcPts val="0"/>
              </a:spcAft>
              <a:buClr>
                <a:srgbClr val="103864"/>
              </a:buClr>
              <a:buSzPts val="1400"/>
              <a:buNone/>
              <a:defRPr sz="1400"/>
            </a:lvl2pPr>
            <a:lvl3pPr marL="1371600" lvl="2" indent="-228600" algn="l">
              <a:lnSpc>
                <a:spcPct val="90000"/>
              </a:lnSpc>
              <a:spcBef>
                <a:spcPts val="500"/>
              </a:spcBef>
              <a:spcAft>
                <a:spcPts val="0"/>
              </a:spcAft>
              <a:buClr>
                <a:srgbClr val="103864"/>
              </a:buClr>
              <a:buSzPts val="1200"/>
              <a:buNone/>
              <a:defRPr sz="1200"/>
            </a:lvl3pPr>
            <a:lvl4pPr marL="1828800" lvl="3" indent="-228600" algn="l">
              <a:lnSpc>
                <a:spcPct val="90000"/>
              </a:lnSpc>
              <a:spcBef>
                <a:spcPts val="500"/>
              </a:spcBef>
              <a:spcAft>
                <a:spcPts val="0"/>
              </a:spcAft>
              <a:buClr>
                <a:srgbClr val="103864"/>
              </a:buClr>
              <a:buSzPts val="1000"/>
              <a:buNone/>
              <a:defRPr sz="1000"/>
            </a:lvl4pPr>
            <a:lvl5pPr marL="2286000" lvl="4" indent="-228600" algn="l">
              <a:lnSpc>
                <a:spcPct val="90000"/>
              </a:lnSpc>
              <a:spcBef>
                <a:spcPts val="500"/>
              </a:spcBef>
              <a:spcAft>
                <a:spcPts val="0"/>
              </a:spcAft>
              <a:buClr>
                <a:srgbClr val="103864"/>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cxnSp>
        <p:nvCxnSpPr>
          <p:cNvPr id="160" name="Google Shape;160;p80"/>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1" name="Google Shape;161;p80"/>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62" name="Google Shape;162;p80"/>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63" name="Google Shape;163;p80"/>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64" name="Google Shape;164;p80"/>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8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8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8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8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8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5"/>
        <p:cNvGrpSpPr/>
        <p:nvPr/>
      </p:nvGrpSpPr>
      <p:grpSpPr>
        <a:xfrm>
          <a:off x="0" y="0"/>
          <a:ext cx="0" cy="0"/>
          <a:chOff x="0" y="0"/>
          <a:chExt cx="0" cy="0"/>
        </a:xfrm>
      </p:grpSpPr>
      <p:sp>
        <p:nvSpPr>
          <p:cNvPr id="166" name="Google Shape;166;p81"/>
          <p:cNvSpPr txBox="1">
            <a:spLocks noGrp="1"/>
          </p:cNvSpPr>
          <p:nvPr>
            <p:ph type="title"/>
          </p:nvPr>
        </p:nvSpPr>
        <p:spPr>
          <a:xfrm>
            <a:off x="388943" y="365125"/>
            <a:ext cx="11414113"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Medium"/>
              <a:buNone/>
              <a:defRPr sz="3200">
                <a:solidFill>
                  <a:srgbClr val="103864"/>
                </a:solidFill>
                <a:latin typeface="Roboto Mono Medium"/>
                <a:ea typeface="Roboto Mono Medium"/>
                <a:cs typeface="Roboto Mono Medium"/>
                <a:sym typeface="Roboto Mono Medium"/>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7" name="Google Shape;167;p81"/>
          <p:cNvSpPr txBox="1">
            <a:spLocks noGrp="1"/>
          </p:cNvSpPr>
          <p:nvPr>
            <p:ph type="body" idx="1"/>
          </p:nvPr>
        </p:nvSpPr>
        <p:spPr>
          <a:xfrm rot="5400000">
            <a:off x="3920330" y="-1705762"/>
            <a:ext cx="4351338" cy="11414113"/>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a:ea typeface="Roboto Mono"/>
                <a:cs typeface="Roboto Mono"/>
                <a:sym typeface="Roboto Mono"/>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a:ea typeface="Roboto Mono"/>
                <a:cs typeface="Roboto Mono"/>
                <a:sym typeface="Roboto Mono"/>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a:ea typeface="Roboto Mono"/>
                <a:cs typeface="Roboto Mono"/>
                <a:sym typeface="Roboto Mono"/>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a:ea typeface="Roboto Mono"/>
                <a:cs typeface="Roboto Mono"/>
                <a:sym typeface="Roboto Mono"/>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68" name="Google Shape;168;p8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69" name="Google Shape;169;p8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0" name="Google Shape;170;p81"/>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1" name="Google Shape;171;p8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72" name="Google Shape;172;p81"/>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3"/>
        <p:cNvGrpSpPr/>
        <p:nvPr/>
      </p:nvGrpSpPr>
      <p:grpSpPr>
        <a:xfrm>
          <a:off x="0" y="0"/>
          <a:ext cx="0" cy="0"/>
          <a:chOff x="0" y="0"/>
          <a:chExt cx="0" cy="0"/>
        </a:xfrm>
      </p:grpSpPr>
      <p:sp>
        <p:nvSpPr>
          <p:cNvPr id="174" name="Google Shape;174;p82"/>
          <p:cNvSpPr txBox="1">
            <a:spLocks noGrp="1"/>
          </p:cNvSpPr>
          <p:nvPr>
            <p:ph type="title"/>
          </p:nvPr>
        </p:nvSpPr>
        <p:spPr>
          <a:xfrm rot="5400000">
            <a:off x="7563391" y="1841431"/>
            <a:ext cx="5497039" cy="317402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rgbClr val="103864"/>
              </a:buClr>
              <a:buSzPts val="3200"/>
              <a:buFont typeface="Roboto Mono"/>
              <a:buNone/>
              <a:defRPr sz="3200">
                <a:solidFill>
                  <a:srgbClr val="103864"/>
                </a:solidFill>
                <a:latin typeface="Roboto Mono"/>
                <a:ea typeface="Roboto Mono"/>
                <a:cs typeface="Roboto Mono"/>
                <a:sym typeface="Roboto Mon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5" name="Google Shape;175;p82"/>
          <p:cNvSpPr txBox="1">
            <a:spLocks noGrp="1"/>
          </p:cNvSpPr>
          <p:nvPr>
            <p:ph type="body" idx="1"/>
          </p:nvPr>
        </p:nvSpPr>
        <p:spPr>
          <a:xfrm rot="5400000">
            <a:off x="1732201" y="-663336"/>
            <a:ext cx="5497040" cy="8183557"/>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rgbClr val="103864"/>
              </a:buClr>
              <a:buSzPts val="3200"/>
              <a:buChar char="•"/>
              <a:defRPr>
                <a:solidFill>
                  <a:srgbClr val="103864"/>
                </a:solidFill>
                <a:latin typeface="Roboto Mono Medium"/>
                <a:ea typeface="Roboto Mono Medium"/>
                <a:cs typeface="Roboto Mono Medium"/>
                <a:sym typeface="Roboto Mono Medium"/>
              </a:defRPr>
            </a:lvl1pPr>
            <a:lvl2pPr marL="914400" lvl="1" indent="-406400" algn="l">
              <a:lnSpc>
                <a:spcPct val="90000"/>
              </a:lnSpc>
              <a:spcBef>
                <a:spcPts val="500"/>
              </a:spcBef>
              <a:spcAft>
                <a:spcPts val="0"/>
              </a:spcAft>
              <a:buClr>
                <a:srgbClr val="103864"/>
              </a:buClr>
              <a:buSzPts val="2800"/>
              <a:buChar char="•"/>
              <a:defRPr>
                <a:solidFill>
                  <a:srgbClr val="103864"/>
                </a:solidFill>
                <a:latin typeface="Roboto Mono Medium"/>
                <a:ea typeface="Roboto Mono Medium"/>
                <a:cs typeface="Roboto Mono Medium"/>
                <a:sym typeface="Roboto Mono Medium"/>
              </a:defRPr>
            </a:lvl2pPr>
            <a:lvl3pPr marL="1371600" lvl="2" indent="-381000" algn="l">
              <a:lnSpc>
                <a:spcPct val="90000"/>
              </a:lnSpc>
              <a:spcBef>
                <a:spcPts val="500"/>
              </a:spcBef>
              <a:spcAft>
                <a:spcPts val="0"/>
              </a:spcAft>
              <a:buClr>
                <a:srgbClr val="103864"/>
              </a:buClr>
              <a:buSzPts val="2400"/>
              <a:buChar char="•"/>
              <a:defRPr>
                <a:solidFill>
                  <a:srgbClr val="103864"/>
                </a:solidFill>
                <a:latin typeface="Roboto Mono Medium"/>
                <a:ea typeface="Roboto Mono Medium"/>
                <a:cs typeface="Roboto Mono Medium"/>
                <a:sym typeface="Roboto Mono Medium"/>
              </a:defRPr>
            </a:lvl3pPr>
            <a:lvl4pPr marL="1828800" lvl="3"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4pPr>
            <a:lvl5pPr marL="2286000" lvl="4" indent="-355600" algn="l">
              <a:lnSpc>
                <a:spcPct val="90000"/>
              </a:lnSpc>
              <a:spcBef>
                <a:spcPts val="500"/>
              </a:spcBef>
              <a:spcAft>
                <a:spcPts val="0"/>
              </a:spcAft>
              <a:buClr>
                <a:srgbClr val="103864"/>
              </a:buClr>
              <a:buSzPts val="2000"/>
              <a:buChar char="•"/>
              <a:defRPr>
                <a:solidFill>
                  <a:srgbClr val="103864"/>
                </a:solidFill>
                <a:latin typeface="Roboto Mono Medium"/>
                <a:ea typeface="Roboto Mono Medium"/>
                <a:cs typeface="Roboto Mono Medium"/>
                <a:sym typeface="Roboto Mono Medium"/>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cxnSp>
        <p:nvCxnSpPr>
          <p:cNvPr id="176" name="Google Shape;176;p82"/>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177" name="Google Shape;177;p82"/>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pic>
        <p:nvPicPr>
          <p:cNvPr id="178" name="Google Shape;178;p82"/>
          <p:cNvPicPr preferRelativeResize="0"/>
          <p:nvPr/>
        </p:nvPicPr>
        <p:blipFill rotWithShape="1">
          <a:blip r:embed="rId2">
            <a:alphaModFix/>
          </a:blip>
          <a:srcRect/>
          <a:stretch/>
        </p:blipFill>
        <p:spPr>
          <a:xfrm>
            <a:off x="10412084" y="224287"/>
            <a:ext cx="1572880" cy="455637"/>
          </a:xfrm>
          <a:prstGeom prst="rect">
            <a:avLst/>
          </a:prstGeom>
          <a:noFill/>
          <a:ln>
            <a:noFill/>
          </a:ln>
        </p:spPr>
      </p:pic>
      <p:sp>
        <p:nvSpPr>
          <p:cNvPr id="179" name="Google Shape;179;p82"/>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180" name="Google Shape;180;p82"/>
          <p:cNvSpPr txBox="1"/>
          <p:nvPr/>
        </p:nvSpPr>
        <p:spPr>
          <a:xfrm>
            <a:off x="9155723" y="6339301"/>
            <a:ext cx="2743200" cy="365125"/>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800"/>
              <a:buFont typeface="Arial"/>
              <a:buNone/>
            </a:pPr>
            <a:fld id="{00000000-1234-1234-1234-123412341234}" type="slidenum">
              <a:rPr lang="en-US" sz="800" b="0" i="0" u="none" strike="noStrike" cap="none">
                <a:solidFill>
                  <a:srgbClr val="103864"/>
                </a:solidFill>
                <a:latin typeface="Montserrat Light"/>
                <a:ea typeface="Montserrat Light"/>
                <a:cs typeface="Montserrat Light"/>
                <a:sym typeface="Montserrat Light"/>
              </a:rPr>
              <a:t>‹#›</a:t>
            </a:fld>
            <a:endParaRPr sz="800" b="0" i="0" u="none" strike="noStrike" cap="none">
              <a:solidFill>
                <a:srgbClr val="103864"/>
              </a:solidFill>
              <a:latin typeface="Montserrat Light"/>
              <a:ea typeface="Montserrat Light"/>
              <a:cs typeface="Montserrat Light"/>
              <a:sym typeface="Montserrat Ligh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8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8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8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8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8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8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8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8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8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8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8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8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8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8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8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8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8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8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8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8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8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8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8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8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8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8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8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9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90"/>
          <p:cNvSpPr>
            <a:spLocks noGrp="1"/>
          </p:cNvSpPr>
          <p:nvPr>
            <p:ph type="pic" idx="2"/>
          </p:nvPr>
        </p:nvSpPr>
        <p:spPr>
          <a:xfrm>
            <a:off x="5183188" y="987425"/>
            <a:ext cx="6172200" cy="4873625"/>
          </a:xfrm>
          <a:prstGeom prst="rect">
            <a:avLst/>
          </a:prstGeom>
          <a:noFill/>
          <a:ln>
            <a:noFill/>
          </a:ln>
        </p:spPr>
      </p:sp>
      <p:sp>
        <p:nvSpPr>
          <p:cNvPr id="68" name="Google Shape;68;p9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9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9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9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6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
        <p:cNvGrpSpPr/>
        <p:nvPr/>
      </p:nvGrpSpPr>
      <p:grpSpPr>
        <a:xfrm>
          <a:off x="0" y="0"/>
          <a:ext cx="0" cy="0"/>
          <a:chOff x="0" y="0"/>
          <a:chExt cx="0" cy="0"/>
        </a:xfrm>
      </p:grpSpPr>
      <p:sp>
        <p:nvSpPr>
          <p:cNvPr id="85" name="Google Shape;85;p71"/>
          <p:cNvSpPr txBox="1">
            <a:spLocks noGrp="1"/>
          </p:cNvSpPr>
          <p:nvPr>
            <p:ph type="title"/>
          </p:nvPr>
        </p:nvSpPr>
        <p:spPr>
          <a:xfrm>
            <a:off x="388943" y="365125"/>
            <a:ext cx="11392749"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103864"/>
              </a:buClr>
              <a:buSzPts val="3200"/>
              <a:buFont typeface="Sora"/>
              <a:buNone/>
              <a:defRPr sz="3200" b="0" i="0" u="none" strike="noStrike" cap="none">
                <a:solidFill>
                  <a:srgbClr val="103864"/>
                </a:solidFill>
                <a:latin typeface="Sora"/>
                <a:ea typeface="Sora"/>
                <a:cs typeface="Sora"/>
                <a:sym typeface="Sor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6" name="Google Shape;86;p71"/>
          <p:cNvSpPr txBox="1">
            <a:spLocks noGrp="1"/>
          </p:cNvSpPr>
          <p:nvPr>
            <p:ph type="body" idx="1"/>
          </p:nvPr>
        </p:nvSpPr>
        <p:spPr>
          <a:xfrm>
            <a:off x="388943" y="1825625"/>
            <a:ext cx="11392749" cy="4351338"/>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90000"/>
              </a:lnSpc>
              <a:spcBef>
                <a:spcPts val="1000"/>
              </a:spcBef>
              <a:spcAft>
                <a:spcPts val="0"/>
              </a:spcAft>
              <a:buClr>
                <a:srgbClr val="103864"/>
              </a:buClr>
              <a:buSzPts val="3200"/>
              <a:buFont typeface="Arial"/>
              <a:buChar char="•"/>
              <a:defRPr sz="3200" b="0" i="0" u="none" strike="noStrike" cap="none">
                <a:solidFill>
                  <a:srgbClr val="103864"/>
                </a:solidFill>
                <a:latin typeface="Sora"/>
                <a:ea typeface="Sora"/>
                <a:cs typeface="Sora"/>
                <a:sym typeface="Sora"/>
              </a:defRPr>
            </a:lvl1pPr>
            <a:lvl2pPr marL="914400" marR="0" lvl="1" indent="-406400" algn="l" rtl="0">
              <a:lnSpc>
                <a:spcPct val="90000"/>
              </a:lnSpc>
              <a:spcBef>
                <a:spcPts val="500"/>
              </a:spcBef>
              <a:spcAft>
                <a:spcPts val="0"/>
              </a:spcAft>
              <a:buClr>
                <a:srgbClr val="103864"/>
              </a:buClr>
              <a:buSzPts val="2800"/>
              <a:buFont typeface="Arial"/>
              <a:buChar char="•"/>
              <a:defRPr sz="2800" b="0" i="0" u="none" strike="noStrike" cap="none">
                <a:solidFill>
                  <a:srgbClr val="103864"/>
                </a:solidFill>
                <a:latin typeface="Sora"/>
                <a:ea typeface="Sora"/>
                <a:cs typeface="Sora"/>
                <a:sym typeface="Sora"/>
              </a:defRPr>
            </a:lvl2pPr>
            <a:lvl3pPr marL="1371600" marR="0" lvl="2" indent="-381000" algn="l" rtl="0">
              <a:lnSpc>
                <a:spcPct val="90000"/>
              </a:lnSpc>
              <a:spcBef>
                <a:spcPts val="500"/>
              </a:spcBef>
              <a:spcAft>
                <a:spcPts val="0"/>
              </a:spcAft>
              <a:buClr>
                <a:srgbClr val="103864"/>
              </a:buClr>
              <a:buSzPts val="2400"/>
              <a:buFont typeface="Arial"/>
              <a:buChar char="•"/>
              <a:defRPr sz="2400" b="0" i="0" u="none" strike="noStrike" cap="none">
                <a:solidFill>
                  <a:srgbClr val="103864"/>
                </a:solidFill>
                <a:latin typeface="Sora"/>
                <a:ea typeface="Sora"/>
                <a:cs typeface="Sora"/>
                <a:sym typeface="Sora"/>
              </a:defRPr>
            </a:lvl3pPr>
            <a:lvl4pPr marL="1828800" marR="0" lvl="3"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4pPr>
            <a:lvl5pPr marL="2286000" marR="0" lvl="4" indent="-355600" algn="l" rtl="0">
              <a:lnSpc>
                <a:spcPct val="90000"/>
              </a:lnSpc>
              <a:spcBef>
                <a:spcPts val="500"/>
              </a:spcBef>
              <a:spcAft>
                <a:spcPts val="0"/>
              </a:spcAft>
              <a:buClr>
                <a:srgbClr val="103864"/>
              </a:buClr>
              <a:buSzPts val="2000"/>
              <a:buFont typeface="Arial"/>
              <a:buChar char="•"/>
              <a:defRPr sz="2000" b="0" i="0" u="none" strike="noStrike" cap="none">
                <a:solidFill>
                  <a:srgbClr val="103864"/>
                </a:solidFill>
                <a:latin typeface="Sora"/>
                <a:ea typeface="Sora"/>
                <a:cs typeface="Sora"/>
                <a:sym typeface="Sora"/>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87" name="Google Shape;87;p71"/>
          <p:cNvPicPr preferRelativeResize="0"/>
          <p:nvPr/>
        </p:nvPicPr>
        <p:blipFill rotWithShape="1">
          <a:blip r:embed="rId12">
            <a:alphaModFix/>
          </a:blip>
          <a:srcRect/>
          <a:stretch/>
        </p:blipFill>
        <p:spPr>
          <a:xfrm>
            <a:off x="10412084" y="224287"/>
            <a:ext cx="1572880" cy="455637"/>
          </a:xfrm>
          <a:prstGeom prst="rect">
            <a:avLst/>
          </a:prstGeom>
          <a:noFill/>
          <a:ln>
            <a:noFill/>
          </a:ln>
        </p:spPr>
      </p:pic>
      <p:cxnSp>
        <p:nvCxnSpPr>
          <p:cNvPr id="88" name="Google Shape;88;p71"/>
          <p:cNvCxnSpPr/>
          <p:nvPr/>
        </p:nvCxnSpPr>
        <p:spPr>
          <a:xfrm>
            <a:off x="388943" y="6521865"/>
            <a:ext cx="145478" cy="0"/>
          </a:xfrm>
          <a:prstGeom prst="straightConnector1">
            <a:avLst/>
          </a:prstGeom>
          <a:noFill/>
          <a:ln w="9525" cap="flat" cmpd="sng">
            <a:solidFill>
              <a:srgbClr val="103864"/>
            </a:solidFill>
            <a:prstDash val="solid"/>
            <a:miter lim="800000"/>
            <a:headEnd type="none" w="sm" len="sm"/>
            <a:tailEnd type="stealth" w="med" len="med"/>
          </a:ln>
        </p:spPr>
      </p:cxnSp>
      <p:sp>
        <p:nvSpPr>
          <p:cNvPr id="89" name="Google Shape;89;p71"/>
          <p:cNvSpPr txBox="1"/>
          <p:nvPr/>
        </p:nvSpPr>
        <p:spPr>
          <a:xfrm>
            <a:off x="-1190479"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sp>
        <p:nvSpPr>
          <p:cNvPr id="90" name="Google Shape;90;p71"/>
          <p:cNvSpPr txBox="1"/>
          <p:nvPr/>
        </p:nvSpPr>
        <p:spPr>
          <a:xfrm>
            <a:off x="3906714" y="6339302"/>
            <a:ext cx="4114800" cy="365125"/>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800"/>
              <a:buFont typeface="Arial"/>
              <a:buNone/>
            </a:pPr>
            <a:r>
              <a:rPr lang="en-US" sz="800" b="0" i="0" u="none" strike="noStrike" cap="none">
                <a:solidFill>
                  <a:srgbClr val="103864"/>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5"/>
        <p:cNvGrpSpPr/>
        <p:nvPr/>
      </p:nvGrpSpPr>
      <p:grpSpPr>
        <a:xfrm>
          <a:off x="0" y="0"/>
          <a:ext cx="0" cy="0"/>
          <a:chOff x="0" y="0"/>
          <a:chExt cx="0" cy="0"/>
        </a:xfrm>
      </p:grpSpPr>
      <p:grpSp>
        <p:nvGrpSpPr>
          <p:cNvPr id="186" name="Google Shape;186;p1"/>
          <p:cNvGrpSpPr/>
          <p:nvPr/>
        </p:nvGrpSpPr>
        <p:grpSpPr>
          <a:xfrm>
            <a:off x="1352089" y="1680999"/>
            <a:ext cx="9487800" cy="1949313"/>
            <a:chOff x="1352090" y="1497769"/>
            <a:chExt cx="9487800" cy="1949313"/>
          </a:xfrm>
        </p:grpSpPr>
        <p:sp>
          <p:nvSpPr>
            <p:cNvPr id="187" name="Google Shape;187;p1"/>
            <p:cNvSpPr txBox="1"/>
            <p:nvPr/>
          </p:nvSpPr>
          <p:spPr>
            <a:xfrm>
              <a:off x="1352090" y="1497769"/>
              <a:ext cx="9487800" cy="144650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4400"/>
                <a:buFont typeface="Sora"/>
                <a:buNone/>
              </a:pPr>
              <a:r>
                <a:rPr lang="en-US" sz="4400" dirty="0">
                  <a:solidFill>
                    <a:srgbClr val="FFFFFF"/>
                  </a:solidFill>
                  <a:latin typeface="Sora"/>
                  <a:ea typeface="Sora"/>
                  <a:cs typeface="Sora"/>
                  <a:sym typeface="Sora"/>
                </a:rPr>
                <a:t>Employee Analysis | Attrition Report</a:t>
              </a:r>
            </a:p>
          </p:txBody>
        </p:sp>
        <p:sp>
          <p:nvSpPr>
            <p:cNvPr id="188" name="Google Shape;188;p1"/>
            <p:cNvSpPr/>
            <p:nvPr/>
          </p:nvSpPr>
          <p:spPr>
            <a:xfrm>
              <a:off x="3306290" y="3044482"/>
              <a:ext cx="5579400" cy="402600"/>
            </a:xfrm>
            <a:prstGeom prst="roundRect">
              <a:avLst>
                <a:gd name="adj" fmla="val 50000"/>
              </a:avLst>
            </a:prstGeom>
            <a:solidFill>
              <a:srgbClr val="F3C14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103864"/>
                </a:buClr>
                <a:buSzPts val="1800"/>
                <a:buFont typeface="Sora"/>
                <a:buNone/>
              </a:pPr>
              <a:r>
                <a:rPr lang="en-US" sz="1600" dirty="0">
                  <a:solidFill>
                    <a:srgbClr val="103864"/>
                  </a:solidFill>
                  <a:latin typeface="Sora"/>
                  <a:ea typeface="Sora"/>
                  <a:cs typeface="Sora"/>
                  <a:sym typeface="Sora"/>
                </a:rPr>
                <a:t>Data Visualization Course - </a:t>
              </a:r>
              <a:r>
                <a:rPr lang="en-US" sz="1600" dirty="0" err="1">
                  <a:solidFill>
                    <a:srgbClr val="103864"/>
                  </a:solidFill>
                  <a:latin typeface="Sora"/>
                  <a:ea typeface="Sora"/>
                  <a:cs typeface="Sora"/>
                  <a:sym typeface="Sora"/>
                </a:rPr>
                <a:t>Sekolah</a:t>
              </a:r>
              <a:r>
                <a:rPr lang="en-US" sz="1600" dirty="0">
                  <a:solidFill>
                    <a:srgbClr val="103864"/>
                  </a:solidFill>
                  <a:latin typeface="Sora"/>
                  <a:ea typeface="Sora"/>
                  <a:cs typeface="Sora"/>
                  <a:sym typeface="Sora"/>
                </a:rPr>
                <a:t> Data </a:t>
              </a:r>
              <a:r>
                <a:rPr lang="en-US" sz="1600" dirty="0" err="1">
                  <a:solidFill>
                    <a:srgbClr val="103864"/>
                  </a:solidFill>
                  <a:latin typeface="Sora"/>
                  <a:ea typeface="Sora"/>
                  <a:cs typeface="Sora"/>
                  <a:sym typeface="Sora"/>
                </a:rPr>
                <a:t>Pacmann</a:t>
              </a:r>
              <a:endParaRPr sz="1600" b="0" i="0" u="none" strike="noStrike" cap="none" dirty="0">
                <a:solidFill>
                  <a:srgbClr val="103864"/>
                </a:solidFill>
                <a:latin typeface="Sora"/>
                <a:ea typeface="Sora"/>
                <a:cs typeface="Sora"/>
                <a:sym typeface="Sora"/>
              </a:endParaRPr>
            </a:p>
          </p:txBody>
        </p:sp>
      </p:grpSp>
      <p:pic>
        <p:nvPicPr>
          <p:cNvPr id="189" name="Google Shape;189;p1"/>
          <p:cNvPicPr preferRelativeResize="0"/>
          <p:nvPr/>
        </p:nvPicPr>
        <p:blipFill rotWithShape="1">
          <a:blip r:embed="rId4">
            <a:alphaModFix/>
          </a:blip>
          <a:srcRect/>
          <a:stretch/>
        </p:blipFill>
        <p:spPr>
          <a:xfrm>
            <a:off x="10412083" y="224287"/>
            <a:ext cx="1572882" cy="455637"/>
          </a:xfrm>
          <a:prstGeom prst="rect">
            <a:avLst/>
          </a:prstGeom>
          <a:noFill/>
          <a:ln>
            <a:noFill/>
          </a:ln>
        </p:spPr>
      </p:pic>
      <p:sp>
        <p:nvSpPr>
          <p:cNvPr id="190" name="Google Shape;190;p1"/>
          <p:cNvSpPr txBox="1"/>
          <p:nvPr/>
        </p:nvSpPr>
        <p:spPr>
          <a:xfrm>
            <a:off x="10662473" y="6414143"/>
            <a:ext cx="128592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 2022 – Pacmann AI</a:t>
            </a:r>
            <a:endParaRPr sz="1400" b="0" i="0" u="none" strike="noStrike" cap="none">
              <a:solidFill>
                <a:srgbClr val="000000"/>
              </a:solidFill>
              <a:latin typeface="Arial"/>
              <a:ea typeface="Arial"/>
              <a:cs typeface="Arial"/>
              <a:sym typeface="Arial"/>
            </a:endParaRPr>
          </a:p>
        </p:txBody>
      </p:sp>
      <p:sp>
        <p:nvSpPr>
          <p:cNvPr id="191" name="Google Shape;191;p1"/>
          <p:cNvSpPr txBox="1"/>
          <p:nvPr/>
        </p:nvSpPr>
        <p:spPr>
          <a:xfrm>
            <a:off x="496312" y="6414143"/>
            <a:ext cx="788999" cy="2154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800"/>
              <a:buFont typeface="Montserrat Light"/>
              <a:buNone/>
            </a:pPr>
            <a:r>
              <a:rPr lang="en-US" sz="800" b="0" i="0" u="none" strike="noStrike" cap="none">
                <a:solidFill>
                  <a:srgbClr val="FFFFFF"/>
                </a:solidFill>
                <a:latin typeface="Montserrat Light"/>
                <a:ea typeface="Montserrat Light"/>
                <a:cs typeface="Montserrat Light"/>
                <a:sym typeface="Montserrat Light"/>
              </a:rPr>
              <a:t>pacmann.io</a:t>
            </a:r>
            <a:endParaRPr sz="1400" b="0" i="0" u="none" strike="noStrike" cap="none">
              <a:solidFill>
                <a:srgbClr val="000000"/>
              </a:solidFill>
              <a:latin typeface="Arial"/>
              <a:ea typeface="Arial"/>
              <a:cs typeface="Arial"/>
              <a:sym typeface="Arial"/>
            </a:endParaRPr>
          </a:p>
        </p:txBody>
      </p:sp>
      <p:cxnSp>
        <p:nvCxnSpPr>
          <p:cNvPr id="192" name="Google Shape;192;p1"/>
          <p:cNvCxnSpPr/>
          <p:nvPr/>
        </p:nvCxnSpPr>
        <p:spPr>
          <a:xfrm>
            <a:off x="388943" y="6521865"/>
            <a:ext cx="145478" cy="0"/>
          </a:xfrm>
          <a:prstGeom prst="straightConnector1">
            <a:avLst/>
          </a:prstGeom>
          <a:noFill/>
          <a:ln w="9525" cap="flat" cmpd="sng">
            <a:solidFill>
              <a:schemeClr val="lt1"/>
            </a:solidFill>
            <a:prstDash val="solid"/>
            <a:miter lim="800000"/>
            <a:headEnd type="none" w="sm" len="sm"/>
            <a:tailEnd type="stealth"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sz="3200" dirty="0">
                <a:solidFill>
                  <a:srgbClr val="103864"/>
                </a:solidFill>
                <a:latin typeface="Sora"/>
                <a:ea typeface="Sora"/>
                <a:cs typeface="Sora"/>
                <a:sym typeface="Sora"/>
              </a:rPr>
              <a:t>A glimpse of information about Attrition</a:t>
            </a:r>
            <a:endParaRPr dirty="0"/>
          </a:p>
        </p:txBody>
      </p:sp>
      <p:sp>
        <p:nvSpPr>
          <p:cNvPr id="222" name="Google Shape;222;g142ad2f6649_0_79"/>
          <p:cNvSpPr txBox="1"/>
          <p:nvPr/>
        </p:nvSpPr>
        <p:spPr>
          <a:xfrm>
            <a:off x="401515" y="1584375"/>
            <a:ext cx="11388900" cy="4801274"/>
          </a:xfrm>
          <a:prstGeom prst="rect">
            <a:avLst/>
          </a:prstGeom>
          <a:noFill/>
          <a:ln>
            <a:noFill/>
          </a:ln>
        </p:spPr>
        <p:txBody>
          <a:bodyPr spcFirstLastPara="1" wrap="square" lIns="91425" tIns="45700" rIns="91425" bIns="45700" anchor="t" anchorCtr="0">
            <a:spAutoFit/>
          </a:bodyPr>
          <a:lstStyle/>
          <a:p>
            <a:pPr algn="just">
              <a:buClr>
                <a:srgbClr val="103864"/>
              </a:buClr>
              <a:buSzPts val="2000"/>
            </a:pPr>
            <a:r>
              <a:rPr lang="en-US" sz="1800" dirty="0">
                <a:solidFill>
                  <a:srgbClr val="103864"/>
                </a:solidFill>
                <a:latin typeface="Sora"/>
                <a:ea typeface="Sora"/>
                <a:cs typeface="Sora"/>
                <a:sym typeface="Sora"/>
              </a:rPr>
              <a:t>No matter what industry we are in, it's normal for employees to come and go. Some employees leave their job because they may have found a better job opportunity. Others leave because they're retiring, they've been let go, or even due to illness. Employee attrition is the gradual reduction in employee numbers.</a:t>
            </a:r>
          </a:p>
          <a:p>
            <a:pPr algn="just">
              <a:buClr>
                <a:srgbClr val="103864"/>
              </a:buClr>
              <a:buSzPts val="2000"/>
            </a:pPr>
            <a:endParaRPr lang="en-US" sz="1800" dirty="0">
              <a:solidFill>
                <a:srgbClr val="103864"/>
              </a:solidFill>
              <a:latin typeface="Sora"/>
              <a:ea typeface="Sora"/>
              <a:cs typeface="Sora"/>
              <a:sym typeface="Sora"/>
            </a:endParaRPr>
          </a:p>
          <a:p>
            <a:pPr algn="just">
              <a:buClr>
                <a:srgbClr val="103864"/>
              </a:buClr>
              <a:buSzPts val="2000"/>
            </a:pPr>
            <a:r>
              <a:rPr lang="en-US" sz="1800" dirty="0">
                <a:solidFill>
                  <a:srgbClr val="103864"/>
                </a:solidFill>
                <a:latin typeface="Sora"/>
                <a:ea typeface="Sora"/>
                <a:cs typeface="Sora"/>
                <a:sym typeface="Sora"/>
              </a:rPr>
              <a:t>Types of employee attrition:</a:t>
            </a:r>
          </a:p>
          <a:p>
            <a:pPr marL="457200" indent="-457200" algn="just">
              <a:buClr>
                <a:srgbClr val="103864"/>
              </a:buClr>
              <a:buSzPts val="2000"/>
              <a:buAutoNum type="arabicPeriod"/>
            </a:pPr>
            <a:r>
              <a:rPr lang="en-US" sz="1800" dirty="0">
                <a:solidFill>
                  <a:srgbClr val="103864"/>
                </a:solidFill>
                <a:latin typeface="Sora"/>
                <a:ea typeface="Sora"/>
                <a:cs typeface="Sora"/>
                <a:sym typeface="Sora"/>
              </a:rPr>
              <a:t>Involuntary attrition</a:t>
            </a:r>
          </a:p>
          <a:p>
            <a:pPr marL="457200" indent="-457200" algn="just">
              <a:buClr>
                <a:srgbClr val="103864"/>
              </a:buClr>
              <a:buSzPts val="2000"/>
              <a:buAutoNum type="arabicPeriod"/>
            </a:pPr>
            <a:r>
              <a:rPr lang="en-US" sz="1800" dirty="0">
                <a:solidFill>
                  <a:srgbClr val="103864"/>
                </a:solidFill>
                <a:latin typeface="Sora"/>
                <a:ea typeface="Sora"/>
                <a:cs typeface="Sora"/>
                <a:sym typeface="Sora"/>
              </a:rPr>
              <a:t>Voluntary attrition</a:t>
            </a:r>
          </a:p>
          <a:p>
            <a:pPr marL="457200" indent="-457200" algn="just">
              <a:buClr>
                <a:srgbClr val="103864"/>
              </a:buClr>
              <a:buSzPts val="2000"/>
              <a:buAutoNum type="arabicPeriod"/>
            </a:pPr>
            <a:r>
              <a:rPr lang="en-US" sz="1800" dirty="0">
                <a:solidFill>
                  <a:srgbClr val="103864"/>
                </a:solidFill>
                <a:latin typeface="Sora"/>
                <a:ea typeface="Sora"/>
                <a:cs typeface="Sora"/>
                <a:sym typeface="Sora"/>
              </a:rPr>
              <a:t>Retirement attrition</a:t>
            </a:r>
          </a:p>
          <a:p>
            <a:pPr marL="457200" indent="-457200" algn="just">
              <a:buClr>
                <a:srgbClr val="103864"/>
              </a:buClr>
              <a:buSzPts val="2000"/>
              <a:buAutoNum type="arabicPeriod"/>
            </a:pPr>
            <a:endParaRPr lang="en-US" sz="1800" dirty="0">
              <a:solidFill>
                <a:srgbClr val="103864"/>
              </a:solidFill>
              <a:latin typeface="Sora"/>
              <a:ea typeface="Sora"/>
              <a:cs typeface="Sora"/>
              <a:sym typeface="Sora"/>
            </a:endParaRPr>
          </a:p>
          <a:p>
            <a:pPr algn="just">
              <a:buClr>
                <a:srgbClr val="103864"/>
              </a:buClr>
              <a:buSzPts val="2000"/>
            </a:pPr>
            <a:r>
              <a:rPr lang="en-US" sz="1800" dirty="0">
                <a:solidFill>
                  <a:srgbClr val="103864"/>
                </a:solidFill>
                <a:latin typeface="Sora"/>
                <a:ea typeface="Sora"/>
                <a:cs typeface="Sora"/>
                <a:sym typeface="Sora"/>
              </a:rPr>
              <a:t>What causes employee attrition:</a:t>
            </a:r>
          </a:p>
          <a:p>
            <a:pPr marL="457200" indent="-457200" algn="just">
              <a:buClr>
                <a:srgbClr val="103864"/>
              </a:buClr>
              <a:buSzPts val="2000"/>
              <a:buAutoNum type="arabicPeriod"/>
            </a:pPr>
            <a:r>
              <a:rPr lang="en-US" sz="1800" dirty="0">
                <a:solidFill>
                  <a:srgbClr val="103864"/>
                </a:solidFill>
                <a:latin typeface="Sora"/>
                <a:ea typeface="Sora"/>
                <a:cs typeface="Sora"/>
                <a:sym typeface="Sora"/>
              </a:rPr>
              <a:t>Poor job satisfaction and pay</a:t>
            </a:r>
          </a:p>
          <a:p>
            <a:pPr marL="457200" indent="-457200" algn="just">
              <a:buClr>
                <a:srgbClr val="103864"/>
              </a:buClr>
              <a:buSzPts val="2000"/>
              <a:buAutoNum type="arabicPeriod"/>
            </a:pPr>
            <a:r>
              <a:rPr lang="en-US" sz="1800" dirty="0">
                <a:solidFill>
                  <a:srgbClr val="103864"/>
                </a:solidFill>
                <a:latin typeface="Sora"/>
                <a:ea typeface="Sora"/>
                <a:cs typeface="Sora"/>
                <a:sym typeface="Sora"/>
              </a:rPr>
              <a:t>Not enough career opportunities </a:t>
            </a:r>
          </a:p>
          <a:p>
            <a:pPr marL="457200" indent="-457200" algn="just">
              <a:buClr>
                <a:srgbClr val="103864"/>
              </a:buClr>
              <a:buSzPts val="2000"/>
              <a:buAutoNum type="arabicPeriod"/>
            </a:pPr>
            <a:r>
              <a:rPr lang="en-US" sz="1800" dirty="0">
                <a:solidFill>
                  <a:srgbClr val="103864"/>
                </a:solidFill>
                <a:latin typeface="Sora"/>
                <a:ea typeface="Sora"/>
                <a:cs typeface="Sora"/>
                <a:sym typeface="Sora"/>
              </a:rPr>
              <a:t>Poor workplace culture</a:t>
            </a:r>
          </a:p>
          <a:p>
            <a:pPr marL="457200" indent="-457200" algn="just">
              <a:buClr>
                <a:srgbClr val="103864"/>
              </a:buClr>
              <a:buSzPts val="2000"/>
              <a:buAutoNum type="arabicPeriod"/>
            </a:pPr>
            <a:r>
              <a:rPr lang="en-US" sz="1800" dirty="0">
                <a:solidFill>
                  <a:srgbClr val="103864"/>
                </a:solidFill>
                <a:latin typeface="Sora"/>
                <a:ea typeface="Sora"/>
                <a:cs typeface="Sora"/>
                <a:sym typeface="Sora"/>
              </a:rPr>
              <a:t>Lack of employee motivation</a:t>
            </a:r>
          </a:p>
          <a:p>
            <a:pPr marL="457200" indent="-457200" algn="just">
              <a:buClr>
                <a:srgbClr val="103864"/>
              </a:buClr>
              <a:buSzPts val="2000"/>
              <a:buAutoNum type="arabicPeriod"/>
            </a:pPr>
            <a:r>
              <a:rPr lang="en-US" sz="1800" dirty="0">
                <a:solidFill>
                  <a:srgbClr val="103864"/>
                </a:solidFill>
                <a:latin typeface="Sora"/>
                <a:ea typeface="Sora"/>
                <a:cs typeface="Sora"/>
                <a:sym typeface="Sora"/>
              </a:rPr>
              <a:t>Poor work-life balance</a:t>
            </a:r>
          </a:p>
          <a:p>
            <a:pPr marL="457200" indent="-457200" algn="just">
              <a:buClr>
                <a:srgbClr val="103864"/>
              </a:buClr>
              <a:buSzPts val="2000"/>
              <a:buAutoNum type="arabicPeriod"/>
            </a:pPr>
            <a:r>
              <a:rPr lang="en-US" sz="1800" dirty="0">
                <a:solidFill>
                  <a:srgbClr val="103864"/>
                </a:solidFill>
                <a:latin typeface="Sora"/>
                <a:ea typeface="Sora"/>
                <a:cs typeface="Sora"/>
                <a:sym typeface="Sora"/>
              </a:rPr>
              <a:t>Not fitting in and feeling a sense of belonging</a:t>
            </a:r>
          </a:p>
        </p:txBody>
      </p:sp>
    </p:spTree>
    <p:extLst>
      <p:ext uri="{BB962C8B-B14F-4D97-AF65-F5344CB8AC3E}">
        <p14:creationId xmlns:p14="http://schemas.microsoft.com/office/powerpoint/2010/main" val="3653945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g142ad2f6649_0_4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ID" dirty="0"/>
              <a:t>Visualization</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01DCB-1758-4562-8DEE-A99B5C772EEB}"/>
              </a:ext>
            </a:extLst>
          </p:cNvPr>
          <p:cNvSpPr>
            <a:spLocks noGrp="1"/>
          </p:cNvSpPr>
          <p:nvPr>
            <p:ph type="title"/>
          </p:nvPr>
        </p:nvSpPr>
        <p:spPr/>
        <p:txBody>
          <a:bodyPr/>
          <a:lstStyle/>
          <a:p>
            <a:endParaRPr lang="en-ID"/>
          </a:p>
        </p:txBody>
      </p:sp>
      <p:pic>
        <p:nvPicPr>
          <p:cNvPr id="4" name="Picture 3">
            <a:extLst>
              <a:ext uri="{FF2B5EF4-FFF2-40B4-BE49-F238E27FC236}">
                <a16:creationId xmlns:a16="http://schemas.microsoft.com/office/drawing/2014/main" id="{A4794627-8392-489E-ACF6-32198F643994}"/>
              </a:ext>
            </a:extLst>
          </p:cNvPr>
          <p:cNvPicPr>
            <a:picLocks noChangeAspect="1"/>
          </p:cNvPicPr>
          <p:nvPr/>
        </p:nvPicPr>
        <p:blipFill>
          <a:blip r:embed="rId2"/>
          <a:stretch>
            <a:fillRect/>
          </a:stretch>
        </p:blipFill>
        <p:spPr>
          <a:xfrm>
            <a:off x="0" y="181814"/>
            <a:ext cx="12192000" cy="6494371"/>
          </a:xfrm>
          <a:prstGeom prst="rect">
            <a:avLst/>
          </a:prstGeom>
        </p:spPr>
      </p:pic>
    </p:spTree>
    <p:extLst>
      <p:ext uri="{BB962C8B-B14F-4D97-AF65-F5344CB8AC3E}">
        <p14:creationId xmlns:p14="http://schemas.microsoft.com/office/powerpoint/2010/main" val="2645205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3DECC-38DD-4DFB-88B4-67A133CCAE83}"/>
              </a:ext>
            </a:extLst>
          </p:cNvPr>
          <p:cNvSpPr>
            <a:spLocks noGrp="1"/>
          </p:cNvSpPr>
          <p:nvPr>
            <p:ph type="title"/>
          </p:nvPr>
        </p:nvSpPr>
        <p:spPr/>
        <p:txBody>
          <a:bodyPr/>
          <a:lstStyle/>
          <a:p>
            <a:endParaRPr lang="en-ID"/>
          </a:p>
        </p:txBody>
      </p:sp>
      <p:pic>
        <p:nvPicPr>
          <p:cNvPr id="4" name="Picture 3">
            <a:extLst>
              <a:ext uri="{FF2B5EF4-FFF2-40B4-BE49-F238E27FC236}">
                <a16:creationId xmlns:a16="http://schemas.microsoft.com/office/drawing/2014/main" id="{C14BC065-0813-45CF-96D5-BD730EB764F2}"/>
              </a:ext>
            </a:extLst>
          </p:cNvPr>
          <p:cNvPicPr>
            <a:picLocks noChangeAspect="1"/>
          </p:cNvPicPr>
          <p:nvPr/>
        </p:nvPicPr>
        <p:blipFill>
          <a:blip r:embed="rId2"/>
          <a:stretch>
            <a:fillRect/>
          </a:stretch>
        </p:blipFill>
        <p:spPr>
          <a:xfrm>
            <a:off x="0" y="2165364"/>
            <a:ext cx="12192000" cy="2527271"/>
          </a:xfrm>
          <a:prstGeom prst="rect">
            <a:avLst/>
          </a:prstGeom>
        </p:spPr>
      </p:pic>
    </p:spTree>
    <p:extLst>
      <p:ext uri="{BB962C8B-B14F-4D97-AF65-F5344CB8AC3E}">
        <p14:creationId xmlns:p14="http://schemas.microsoft.com/office/powerpoint/2010/main" val="15050867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g142ad2f6649_0_84"/>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endParaRPr dirty="0"/>
          </a:p>
        </p:txBody>
      </p:sp>
      <p:pic>
        <p:nvPicPr>
          <p:cNvPr id="3" name="Picture 2">
            <a:extLst>
              <a:ext uri="{FF2B5EF4-FFF2-40B4-BE49-F238E27FC236}">
                <a16:creationId xmlns:a16="http://schemas.microsoft.com/office/drawing/2014/main" id="{23735496-44F5-4116-B4A1-0725D3709924}"/>
              </a:ext>
            </a:extLst>
          </p:cNvPr>
          <p:cNvPicPr>
            <a:picLocks noChangeAspect="1"/>
          </p:cNvPicPr>
          <p:nvPr/>
        </p:nvPicPr>
        <p:blipFill>
          <a:blip r:embed="rId3"/>
          <a:stretch>
            <a:fillRect/>
          </a:stretch>
        </p:blipFill>
        <p:spPr>
          <a:xfrm>
            <a:off x="0" y="201975"/>
            <a:ext cx="12192000" cy="6454049"/>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g142ad2f6649_0_49"/>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dirty="0"/>
              <a:t>Insight &amp; Analysis</a:t>
            </a:r>
            <a:endParaRPr sz="40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142ad2f6649_0_10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Insight</a:t>
            </a:r>
            <a:endParaRPr dirty="0"/>
          </a:p>
        </p:txBody>
      </p:sp>
      <p:sp>
        <p:nvSpPr>
          <p:cNvPr id="294" name="Google Shape;294;g142ad2f6649_0_109"/>
          <p:cNvSpPr txBox="1"/>
          <p:nvPr/>
        </p:nvSpPr>
        <p:spPr>
          <a:xfrm>
            <a:off x="401515" y="1584375"/>
            <a:ext cx="11388900" cy="3477835"/>
          </a:xfrm>
          <a:prstGeom prst="rect">
            <a:avLst/>
          </a:prstGeom>
          <a:noFill/>
          <a:ln>
            <a:noFill/>
          </a:ln>
        </p:spPr>
        <p:txBody>
          <a:bodyPr spcFirstLastPara="1" wrap="square" lIns="91425" tIns="45700" rIns="91425" bIns="45700" anchor="t" anchorCtr="0">
            <a:spAutoFit/>
          </a:bodyPr>
          <a:lstStyle/>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From the first visualization we can say that the ones who happen to come from R&amp;D department with Life Sciences educational field has the highest rate of attrition while HR dept with Life Sciences educational field has the lowest rate of attrition. Despite the fact that R&amp;D with Life Sciences educational field has the highest rate, it also has the highest rate of the ones that attrition is less likely to happen.</a:t>
            </a:r>
          </a:p>
          <a:p>
            <a:pPr marL="457200" lvl="0" indent="-355600" algn="l"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From the second visualization (related satisfaction), the ones who are prone to attrition are having low performance rating, low job involvement, and low job satisfaction compared to the ones who are not.</a:t>
            </a:r>
          </a:p>
          <a:p>
            <a:pPr marL="457200" indent="-355600">
              <a:buClr>
                <a:srgbClr val="103864"/>
              </a:buClr>
              <a:buSzPts val="2000"/>
              <a:buFont typeface="Sora"/>
              <a:buChar char="•"/>
            </a:pPr>
            <a:r>
              <a:rPr lang="en-US" sz="2000" dirty="0">
                <a:solidFill>
                  <a:srgbClr val="103864"/>
                </a:solidFill>
                <a:latin typeface="Sora"/>
                <a:ea typeface="Sora"/>
                <a:cs typeface="Sora"/>
                <a:sym typeface="Sora"/>
              </a:rPr>
              <a:t>From the second visualization (non-job related satisfaction), the ones who are prone to attrition are having low work life balance, environment satisfaction, and relationship satisfaction compared to the ones who are not.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142ad2f6649_0_10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Analysis</a:t>
            </a:r>
            <a:endParaRPr dirty="0"/>
          </a:p>
        </p:txBody>
      </p:sp>
      <p:sp>
        <p:nvSpPr>
          <p:cNvPr id="294" name="Google Shape;294;g142ad2f6649_0_109"/>
          <p:cNvSpPr txBox="1"/>
          <p:nvPr/>
        </p:nvSpPr>
        <p:spPr>
          <a:xfrm>
            <a:off x="401515" y="1584375"/>
            <a:ext cx="11388900" cy="1938952"/>
          </a:xfrm>
          <a:prstGeom prst="rect">
            <a:avLst/>
          </a:prstGeom>
          <a:noFill/>
          <a:ln>
            <a:noFill/>
          </a:ln>
        </p:spPr>
        <p:txBody>
          <a:bodyPr spcFirstLastPara="1" wrap="square" lIns="91425" tIns="45700" rIns="91425" bIns="45700" anchor="t" anchorCtr="0">
            <a:spAutoFit/>
          </a:bodyPr>
          <a:lstStyle/>
          <a:p>
            <a:pPr marL="457200" lvl="0" indent="-355600" algn="just"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From the insight we have gathered, it can be concluded that despite R&amp;D people has the highest rate of not getting involved in employee’s attrition, the ones who are involved in are most likely come from that department which means there’s something that causes R&amp;D people have the tendency to leave first.</a:t>
            </a:r>
          </a:p>
          <a:p>
            <a:pPr marL="457200" lvl="0" indent="-355600" algn="just" rtl="0">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Following the factors that might be the cause of the case, the non-job and job-related satisfaction play a big role to encourage people to leave the company.</a:t>
            </a:r>
          </a:p>
        </p:txBody>
      </p:sp>
    </p:spTree>
    <p:extLst>
      <p:ext uri="{BB962C8B-B14F-4D97-AF65-F5344CB8AC3E}">
        <p14:creationId xmlns:p14="http://schemas.microsoft.com/office/powerpoint/2010/main" val="35515265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g142ad2f6649_0_14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dirty="0"/>
              <a:t>Thank you!</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4"/>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Outline</a:t>
            </a:r>
            <a:endParaRPr dirty="0"/>
          </a:p>
        </p:txBody>
      </p:sp>
      <p:sp>
        <p:nvSpPr>
          <p:cNvPr id="198" name="Google Shape;198;p4"/>
          <p:cNvSpPr txBox="1"/>
          <p:nvPr/>
        </p:nvSpPr>
        <p:spPr>
          <a:xfrm>
            <a:off x="401515" y="1584375"/>
            <a:ext cx="11388900" cy="1938952"/>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Introduction</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Dataset</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Objective</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A glimpse of information about Attrition </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Visualization</a:t>
            </a:r>
          </a:p>
          <a:p>
            <a:pPr marL="285750" marR="0" lvl="0" indent="-285750" algn="l" rtl="0">
              <a:lnSpc>
                <a:spcPct val="100000"/>
              </a:lnSpc>
              <a:spcBef>
                <a:spcPts val="0"/>
              </a:spcBef>
              <a:spcAft>
                <a:spcPts val="0"/>
              </a:spcAft>
              <a:buClr>
                <a:srgbClr val="103864"/>
              </a:buClr>
              <a:buSzPts val="2000"/>
              <a:buFont typeface="Sora"/>
              <a:buChar char="•"/>
            </a:pPr>
            <a:r>
              <a:rPr lang="en-US" sz="2000" dirty="0">
                <a:solidFill>
                  <a:srgbClr val="103864"/>
                </a:solidFill>
                <a:latin typeface="Sora"/>
                <a:ea typeface="Sora"/>
                <a:cs typeface="Sora"/>
                <a:sym typeface="Sora"/>
              </a:rPr>
              <a:t>Insight &amp; Analysis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a:t>Introduction</a:t>
            </a:r>
            <a:endParaRPr/>
          </a:p>
        </p:txBody>
      </p:sp>
      <p:sp>
        <p:nvSpPr>
          <p:cNvPr id="210" name="Google Shape;210;p3"/>
          <p:cNvSpPr txBox="1"/>
          <p:nvPr/>
        </p:nvSpPr>
        <p:spPr>
          <a:xfrm>
            <a:off x="401515" y="1584375"/>
            <a:ext cx="11388900" cy="2246729"/>
          </a:xfrm>
          <a:prstGeom prst="rect">
            <a:avLst/>
          </a:prstGeom>
          <a:noFill/>
          <a:ln>
            <a:noFill/>
          </a:ln>
        </p:spPr>
        <p:txBody>
          <a:bodyPr spcFirstLastPara="1" wrap="square" lIns="91425" tIns="45700" rIns="91425" bIns="45700" anchor="t" anchorCtr="0">
            <a:spAutoFit/>
          </a:bodyPr>
          <a:lstStyle/>
          <a:p>
            <a:pPr marR="0" lvl="0" algn="just" rtl="0">
              <a:lnSpc>
                <a:spcPct val="100000"/>
              </a:lnSpc>
              <a:spcBef>
                <a:spcPts val="0"/>
              </a:spcBef>
              <a:spcAft>
                <a:spcPts val="0"/>
              </a:spcAft>
              <a:buClr>
                <a:srgbClr val="103864"/>
              </a:buClr>
              <a:buSzPts val="2000"/>
            </a:pPr>
            <a:r>
              <a:rPr lang="en-US" sz="2000" dirty="0">
                <a:solidFill>
                  <a:srgbClr val="103864"/>
                </a:solidFill>
                <a:latin typeface="Sora"/>
                <a:ea typeface="Sora"/>
                <a:cs typeface="Sora"/>
                <a:sym typeface="Sora"/>
              </a:rPr>
              <a:t>I’m Nurul Maulidya, student from BI Program Batch 10. Herewith I created this project with the intention to explore my own ability in exploring data and analyzing the insight of the data with the knowledge I got from Data Visualization class in </a:t>
            </a:r>
            <a:r>
              <a:rPr lang="en-US" sz="2000" dirty="0" err="1">
                <a:solidFill>
                  <a:srgbClr val="103864"/>
                </a:solidFill>
                <a:latin typeface="Sora"/>
                <a:ea typeface="Sora"/>
                <a:cs typeface="Sora"/>
                <a:sym typeface="Sora"/>
              </a:rPr>
              <a:t>Pacmann</a:t>
            </a:r>
            <a:r>
              <a:rPr lang="en-US" sz="2000" dirty="0">
                <a:solidFill>
                  <a:srgbClr val="103864"/>
                </a:solidFill>
                <a:latin typeface="Sora"/>
                <a:ea typeface="Sora"/>
                <a:cs typeface="Sora"/>
                <a:sym typeface="Sora"/>
              </a:rPr>
              <a:t>. Despite the fact that I still had to learn a lot about data visualization, that doesn’t stop me  from giving the best that I could to finish this </a:t>
            </a:r>
            <a:r>
              <a:rPr lang="en-US" sz="2000" dirty="0" err="1">
                <a:solidFill>
                  <a:srgbClr val="103864"/>
                </a:solidFill>
                <a:latin typeface="Sora"/>
                <a:ea typeface="Sora"/>
                <a:cs typeface="Sora"/>
                <a:sym typeface="Sora"/>
              </a:rPr>
              <a:t>porject</a:t>
            </a:r>
            <a:r>
              <a:rPr lang="en-US" sz="2000" dirty="0">
                <a:solidFill>
                  <a:srgbClr val="103864"/>
                </a:solidFill>
                <a:latin typeface="Sora"/>
                <a:ea typeface="Sora"/>
                <a:cs typeface="Sora"/>
                <a:sym typeface="Sora"/>
              </a:rPr>
              <a:t>. By finishing the project, I hope I can gain some feedback to improve the way I manage data and make a visualization out of it. Thank you for facilitating all of the students to create the project, </a:t>
            </a:r>
            <a:r>
              <a:rPr lang="en-US" sz="2000" dirty="0" err="1">
                <a:solidFill>
                  <a:srgbClr val="103864"/>
                </a:solidFill>
                <a:latin typeface="Sora"/>
                <a:ea typeface="Sora"/>
                <a:cs typeface="Sora"/>
                <a:sym typeface="Sora"/>
              </a:rPr>
              <a:t>Pacmann</a:t>
            </a:r>
            <a:r>
              <a:rPr lang="en-US" sz="2000" dirty="0">
                <a:solidFill>
                  <a:srgbClr val="103864"/>
                </a:solidFill>
                <a:latin typeface="Sora"/>
                <a:ea typeface="Sora"/>
                <a:cs typeface="Sora"/>
                <a:sym typeface="Sora"/>
              </a:rPr>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316523" y="2691441"/>
            <a:ext cx="11582400" cy="896565"/>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dirty="0"/>
              <a:t>Dataset</a:t>
            </a:r>
            <a:endParaRPr dirty="0"/>
          </a:p>
        </p:txBody>
      </p:sp>
    </p:spTree>
    <p:extLst>
      <p:ext uri="{BB962C8B-B14F-4D97-AF65-F5344CB8AC3E}">
        <p14:creationId xmlns:p14="http://schemas.microsoft.com/office/powerpoint/2010/main" val="3755021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3"/>
          <p:cNvSpPr txBox="1">
            <a:spLocks noGrp="1"/>
          </p:cNvSpPr>
          <p:nvPr>
            <p:ph type="title"/>
          </p:nvPr>
        </p:nvSpPr>
        <p:spPr>
          <a:xfrm>
            <a:off x="388943" y="365125"/>
            <a:ext cx="11401542"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Dataset</a:t>
            </a:r>
            <a:endParaRPr dirty="0"/>
          </a:p>
        </p:txBody>
      </p:sp>
      <p:sp>
        <p:nvSpPr>
          <p:cNvPr id="210" name="Google Shape;210;p3"/>
          <p:cNvSpPr txBox="1"/>
          <p:nvPr/>
        </p:nvSpPr>
        <p:spPr>
          <a:xfrm>
            <a:off x="401515" y="1584375"/>
            <a:ext cx="11388900" cy="2862282"/>
          </a:xfrm>
          <a:prstGeom prst="rect">
            <a:avLst/>
          </a:prstGeom>
          <a:noFill/>
          <a:ln>
            <a:noFill/>
          </a:ln>
        </p:spPr>
        <p:txBody>
          <a:bodyPr spcFirstLastPara="1" wrap="square" lIns="91425" tIns="45700" rIns="91425" bIns="45700" anchor="t" anchorCtr="0">
            <a:spAutoFit/>
          </a:bodyPr>
          <a:lstStyle/>
          <a:p>
            <a:pPr algn="just">
              <a:buClr>
                <a:srgbClr val="103864"/>
              </a:buClr>
              <a:buSzPts val="2000"/>
            </a:pPr>
            <a:r>
              <a:rPr lang="en-US" sz="2000" dirty="0">
                <a:solidFill>
                  <a:srgbClr val="103864"/>
                </a:solidFill>
                <a:latin typeface="Sora"/>
                <a:ea typeface="Sora"/>
                <a:cs typeface="Sora"/>
                <a:sym typeface="Sora"/>
              </a:rPr>
              <a:t>The dataset that is taken for this topic as I would like to explore more about something that is related to my current position as someone who works in HR field. Employee attrition happens when the size of the workforce diminishes over time (the gradual reduction in employee numbers). Commonly referred to as a 'churn rate,' a company's attrition rate is the rate at which people leave. If we break it down, it is the number of people who have left the company, divided by the average number of employees over a period of time. This means that employees are leaving faster than they are hired. Employee attrition happens when employees retire, resign, or simply aren't replaced.</a:t>
            </a:r>
          </a:p>
          <a:p>
            <a:pPr lvl="0" algn="just">
              <a:buClr>
                <a:srgbClr val="103864"/>
              </a:buClr>
              <a:buSzPts val="2000"/>
            </a:pPr>
            <a:endParaRPr lang="en-US" sz="2000" dirty="0">
              <a:solidFill>
                <a:srgbClr val="103864"/>
              </a:solidFill>
              <a:latin typeface="Sora"/>
              <a:ea typeface="Sora"/>
              <a:cs typeface="Sora"/>
              <a:sym typeface="Sora"/>
            </a:endParaRPr>
          </a:p>
        </p:txBody>
      </p:sp>
    </p:spTree>
    <p:extLst>
      <p:ext uri="{BB962C8B-B14F-4D97-AF65-F5344CB8AC3E}">
        <p14:creationId xmlns:p14="http://schemas.microsoft.com/office/powerpoint/2010/main" val="2105623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42ad2f6649_0_7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dirty="0"/>
              <a:t>Objective</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g142ad2f6649_0_79"/>
          <p:cNvSpPr txBox="1">
            <a:spLocks noGrp="1"/>
          </p:cNvSpPr>
          <p:nvPr>
            <p:ph type="title"/>
          </p:nvPr>
        </p:nvSpPr>
        <p:spPr>
          <a:xfrm>
            <a:off x="388943" y="365125"/>
            <a:ext cx="114015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103864"/>
              </a:buClr>
              <a:buSzPts val="3200"/>
              <a:buFont typeface="Sora"/>
              <a:buNone/>
            </a:pPr>
            <a:r>
              <a:rPr lang="en-US" dirty="0"/>
              <a:t>Objective</a:t>
            </a:r>
            <a:endParaRPr dirty="0"/>
          </a:p>
        </p:txBody>
      </p:sp>
      <p:sp>
        <p:nvSpPr>
          <p:cNvPr id="222" name="Google Shape;222;g142ad2f6649_0_79"/>
          <p:cNvSpPr txBox="1"/>
          <p:nvPr/>
        </p:nvSpPr>
        <p:spPr>
          <a:xfrm>
            <a:off x="401515" y="1584375"/>
            <a:ext cx="11388900" cy="1015622"/>
          </a:xfrm>
          <a:prstGeom prst="rect">
            <a:avLst/>
          </a:prstGeom>
          <a:noFill/>
          <a:ln>
            <a:noFill/>
          </a:ln>
        </p:spPr>
        <p:txBody>
          <a:bodyPr spcFirstLastPara="1" wrap="square" lIns="91425" tIns="45700" rIns="91425" bIns="45700" anchor="t" anchorCtr="0">
            <a:spAutoFit/>
          </a:bodyPr>
          <a:lstStyle/>
          <a:p>
            <a:pPr algn="just">
              <a:buClr>
                <a:srgbClr val="103864"/>
              </a:buClr>
              <a:buSzPts val="2000"/>
            </a:pPr>
            <a:r>
              <a:rPr lang="en-US" sz="2000" dirty="0">
                <a:solidFill>
                  <a:srgbClr val="103864"/>
                </a:solidFill>
                <a:latin typeface="Sora"/>
                <a:ea typeface="Sora"/>
                <a:cs typeface="Sora"/>
                <a:sym typeface="Sora"/>
              </a:rPr>
              <a:t>Uncover the factors that lead to Employee Attrition by observing such variables: Education, Environment Satisfaction, Relationship Satisfaction, Work Life Balance, Job Involvement, Job Satisfaction, and Performance Rating.</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g142ad2f6649_0_74"/>
          <p:cNvSpPr txBox="1">
            <a:spLocks noGrp="1"/>
          </p:cNvSpPr>
          <p:nvPr>
            <p:ph type="title"/>
          </p:nvPr>
        </p:nvSpPr>
        <p:spPr>
          <a:xfrm>
            <a:off x="316523" y="2691441"/>
            <a:ext cx="11582400" cy="8967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103864"/>
              </a:buClr>
              <a:buSzPts val="4000"/>
              <a:buFont typeface="Sora"/>
              <a:buNone/>
            </a:pPr>
            <a:r>
              <a:rPr lang="en-US" sz="4000" dirty="0">
                <a:solidFill>
                  <a:srgbClr val="103864"/>
                </a:solidFill>
                <a:latin typeface="Sora"/>
                <a:ea typeface="Sora"/>
                <a:cs typeface="Sora"/>
                <a:sym typeface="Sora"/>
              </a:rPr>
              <a:t>A glimpse of information about Attrition</a:t>
            </a:r>
            <a:endParaRPr dirty="0"/>
          </a:p>
        </p:txBody>
      </p:sp>
    </p:spTree>
    <p:extLst>
      <p:ext uri="{BB962C8B-B14F-4D97-AF65-F5344CB8AC3E}">
        <p14:creationId xmlns:p14="http://schemas.microsoft.com/office/powerpoint/2010/main" val="3882156903"/>
      </p:ext>
    </p:extLst>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595</TotalTime>
  <Words>717</Words>
  <Application>Microsoft Office PowerPoint</Application>
  <PresentationFormat>Widescreen</PresentationFormat>
  <Paragraphs>61</Paragraphs>
  <Slides>18</Slides>
  <Notes>16</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18</vt:i4>
      </vt:variant>
    </vt:vector>
  </HeadingPairs>
  <TitlesOfParts>
    <vt:vector size="27" baseType="lpstr">
      <vt:lpstr>Calibri</vt:lpstr>
      <vt:lpstr>Roboto Mono Light</vt:lpstr>
      <vt:lpstr>Roboto Mono</vt:lpstr>
      <vt:lpstr>Montserrat Light</vt:lpstr>
      <vt:lpstr>Sora</vt:lpstr>
      <vt:lpstr>Roboto Mono Medium</vt:lpstr>
      <vt:lpstr>Arial</vt:lpstr>
      <vt:lpstr>1_Office Theme</vt:lpstr>
      <vt:lpstr>Office Theme</vt:lpstr>
      <vt:lpstr>PowerPoint Presentation</vt:lpstr>
      <vt:lpstr>Outline</vt:lpstr>
      <vt:lpstr>Introduction</vt:lpstr>
      <vt:lpstr>Introduction</vt:lpstr>
      <vt:lpstr>Dataset</vt:lpstr>
      <vt:lpstr>Dataset</vt:lpstr>
      <vt:lpstr>Objective</vt:lpstr>
      <vt:lpstr>Objective</vt:lpstr>
      <vt:lpstr>A glimpse of information about Attrition</vt:lpstr>
      <vt:lpstr>A glimpse of information about Attrition</vt:lpstr>
      <vt:lpstr>Visualization</vt:lpstr>
      <vt:lpstr>PowerPoint Presentation</vt:lpstr>
      <vt:lpstr>PowerPoint Presentation</vt:lpstr>
      <vt:lpstr>PowerPoint Presentation</vt:lpstr>
      <vt:lpstr>Insight &amp; Analysis</vt:lpstr>
      <vt:lpstr>Insight</vt:lpstr>
      <vt:lpstr>Analysis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RIDO TRI PUTRA</dc:creator>
  <cp:lastModifiedBy>Nurul, Maulidya</cp:lastModifiedBy>
  <cp:revision>9</cp:revision>
  <dcterms:created xsi:type="dcterms:W3CDTF">2022-06-30T03:08:43Z</dcterms:created>
  <dcterms:modified xsi:type="dcterms:W3CDTF">2022-10-13T16:28:12Z</dcterms:modified>
</cp:coreProperties>
</file>